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81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308" r:id="rId12"/>
    <p:sldId id="321" r:id="rId13"/>
    <p:sldId id="286" r:id="rId14"/>
    <p:sldId id="304" r:id="rId15"/>
    <p:sldId id="301" r:id="rId16"/>
    <p:sldId id="302" r:id="rId17"/>
    <p:sldId id="303" r:id="rId18"/>
    <p:sldId id="310" r:id="rId19"/>
    <p:sldId id="305" r:id="rId20"/>
    <p:sldId id="311" r:id="rId21"/>
    <p:sldId id="312" r:id="rId22"/>
    <p:sldId id="313" r:id="rId23"/>
    <p:sldId id="306" r:id="rId24"/>
    <p:sldId id="320" r:id="rId25"/>
    <p:sldId id="315" r:id="rId26"/>
    <p:sldId id="322" r:id="rId27"/>
    <p:sldId id="316" r:id="rId28"/>
    <p:sldId id="317" r:id="rId29"/>
    <p:sldId id="318" r:id="rId30"/>
    <p:sldId id="319" r:id="rId3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/>
    <p:restoredTop sz="93374" autoAdjust="0"/>
  </p:normalViewPr>
  <p:slideViewPr>
    <p:cSldViewPr snapToGrid="0">
      <p:cViewPr varScale="1">
        <p:scale>
          <a:sx n="89" d="100"/>
          <a:sy n="89" d="100"/>
        </p:scale>
        <p:origin x="1111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7D2E86-F031-41BB-8D7D-39E024C9D199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70C1D8-2148-4CCC-AD0F-B34CA776C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4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29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804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87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88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6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207" t="3035" r="2141" b="5914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1" y="1279952"/>
            <a:ext cx="70865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749977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8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69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369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3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8"/>
            <a:ext cx="4040188" cy="2143507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40608"/>
            <a:ext cx="4041775" cy="2143507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2" y="3576938"/>
            <a:ext cx="4040188" cy="2282948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7"/>
            <a:ext cx="4040188" cy="2282949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56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8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2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82296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68"/>
            <a:ext cx="8229600" cy="764526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0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907"/>
            <a:ext cx="82296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564"/>
            <a:ext cx="4038600" cy="4525963"/>
          </a:xfrm>
        </p:spPr>
        <p:txBody>
          <a:bodyPr/>
          <a:lstStyle>
            <a:lvl1pPr>
              <a:defRPr sz="2800">
                <a:solidFill>
                  <a:srgbClr val="0E1C58"/>
                </a:solidFill>
              </a:defRPr>
            </a:lvl1pPr>
            <a:lvl2pPr>
              <a:defRPr sz="2400">
                <a:solidFill>
                  <a:srgbClr val="0E1C58"/>
                </a:solidFill>
              </a:defRPr>
            </a:lvl2pPr>
            <a:lvl3pPr>
              <a:defRPr sz="2000">
                <a:solidFill>
                  <a:srgbClr val="0E1C58"/>
                </a:solidFill>
              </a:defRPr>
            </a:lvl3pPr>
            <a:lvl4pPr>
              <a:defRPr sz="1800">
                <a:solidFill>
                  <a:srgbClr val="0E1C58"/>
                </a:solidFill>
              </a:defRPr>
            </a:lvl4pPr>
            <a:lvl5pPr>
              <a:defRPr sz="1800">
                <a:solidFill>
                  <a:srgbClr val="0E1C5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4564"/>
            <a:ext cx="4038600" cy="4525963"/>
          </a:xfrm>
        </p:spPr>
        <p:txBody>
          <a:bodyPr/>
          <a:lstStyle>
            <a:lvl1pPr>
              <a:defRPr sz="2800">
                <a:solidFill>
                  <a:srgbClr val="0E1C58"/>
                </a:solidFill>
              </a:defRPr>
            </a:lvl1pPr>
            <a:lvl2pPr>
              <a:defRPr sz="2400">
                <a:solidFill>
                  <a:srgbClr val="0E1C58"/>
                </a:solidFill>
              </a:defRPr>
            </a:lvl2pPr>
            <a:lvl3pPr>
              <a:defRPr sz="2000">
                <a:solidFill>
                  <a:srgbClr val="0E1C58"/>
                </a:solidFill>
              </a:defRPr>
            </a:lvl3pPr>
            <a:lvl4pPr>
              <a:defRPr sz="1800">
                <a:solidFill>
                  <a:srgbClr val="0E1C58"/>
                </a:solidFill>
              </a:defRPr>
            </a:lvl4pPr>
            <a:lvl5pPr>
              <a:defRPr sz="1800">
                <a:solidFill>
                  <a:srgbClr val="0E1C5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5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40606"/>
            <a:ext cx="4040188" cy="2143507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140606"/>
            <a:ext cx="4041775" cy="2143507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646612" y="3576938"/>
            <a:ext cx="4040188" cy="2282948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3576937"/>
            <a:ext cx="4040188" cy="2282949"/>
          </a:xfrm>
        </p:spPr>
        <p:txBody>
          <a:bodyPr/>
          <a:lstStyle>
            <a:lvl1pPr>
              <a:defRPr sz="2400">
                <a:solidFill>
                  <a:srgbClr val="0E1C58"/>
                </a:solidFill>
              </a:defRPr>
            </a:lvl1pPr>
            <a:lvl2pPr>
              <a:defRPr sz="2000">
                <a:solidFill>
                  <a:srgbClr val="0E1C58"/>
                </a:solidFill>
              </a:defRPr>
            </a:lvl2pPr>
            <a:lvl3pPr>
              <a:defRPr sz="1800">
                <a:solidFill>
                  <a:srgbClr val="0E1C58"/>
                </a:solidFill>
              </a:defRPr>
            </a:lvl3pPr>
            <a:lvl4pPr>
              <a:defRPr sz="1600">
                <a:solidFill>
                  <a:srgbClr val="0E1C58"/>
                </a:solidFill>
              </a:defRPr>
            </a:lvl4pPr>
            <a:lvl5pPr>
              <a:defRPr sz="1600">
                <a:solidFill>
                  <a:srgbClr val="0E1C5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9144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5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6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9144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6683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6832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4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C345-3D38-4CE2-B9D1-CA2F0BCB7BF5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6CA8-A819-4C4C-A63B-F34209D84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4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248" y="787256"/>
            <a:ext cx="8253136" cy="25093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Providing Privacy, Safety, </a:t>
            </a:r>
            <a:r>
              <a:rPr lang="en-US" b="1" dirty="0" smtClean="0"/>
              <a:t>and Security </a:t>
            </a:r>
            <a:br>
              <a:rPr lang="en-US" b="1" dirty="0" smtClean="0"/>
            </a:br>
            <a:r>
              <a:rPr lang="en-US" b="1" dirty="0" smtClean="0"/>
              <a:t>in </a:t>
            </a:r>
            <a:r>
              <a:rPr lang="en-US" b="1" dirty="0" err="1" smtClean="0"/>
              <a:t>IoT</a:t>
            </a:r>
            <a:r>
              <a:rPr lang="en-US" b="1" dirty="0" smtClean="0"/>
              <a:t>-Based Transactive </a:t>
            </a:r>
            <a:r>
              <a:rPr lang="en-US" b="1" dirty="0"/>
              <a:t>Energy Systems using Distributed Ledgers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735539" y="4804231"/>
            <a:ext cx="3486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in partnership with Siemens, CT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8376"/>
              </p:ext>
            </p:extLst>
          </p:nvPr>
        </p:nvGraphicFramePr>
        <p:xfrm>
          <a:off x="2742555" y="3684647"/>
          <a:ext cx="6096000" cy="7315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6880864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7987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u="sng" dirty="0" smtClean="0"/>
                        <a:t>Abhishek Dubey</a:t>
                      </a:r>
                    </a:p>
                    <a:p>
                      <a:r>
                        <a:rPr lang="en-US" dirty="0" smtClean="0"/>
                        <a:t>Vanderbilt University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Aron Laszka</a:t>
                      </a:r>
                    </a:p>
                    <a:p>
                      <a:r>
                        <a:rPr lang="en-US" dirty="0" smtClean="0"/>
                        <a:t>University of Houston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92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Transactive Energy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35" y="1037212"/>
            <a:ext cx="4582898" cy="47142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Requirements:</a:t>
            </a:r>
          </a:p>
          <a:p>
            <a:r>
              <a:rPr lang="en-US" dirty="0" smtClean="0"/>
              <a:t>Local energy market safety and efficiency</a:t>
            </a:r>
          </a:p>
          <a:p>
            <a:pPr lvl="1"/>
            <a:r>
              <a:rPr lang="en-US" dirty="0" smtClean="0"/>
              <a:t>time synchronized distributed </a:t>
            </a:r>
            <a:r>
              <a:rPr lang="en-US" dirty="0" err="1" smtClean="0"/>
              <a:t>IoT</a:t>
            </a:r>
            <a:r>
              <a:rPr lang="en-US" dirty="0" smtClean="0"/>
              <a:t> platforms problem</a:t>
            </a:r>
          </a:p>
          <a:p>
            <a:r>
              <a:rPr lang="en-US" dirty="0"/>
              <a:t>Integrity and auditability of finalized transactions</a:t>
            </a:r>
          </a:p>
          <a:p>
            <a:pPr lvl="1"/>
            <a:r>
              <a:rPr lang="en-US" dirty="0"/>
              <a:t>decentralized management problem</a:t>
            </a:r>
          </a:p>
          <a:p>
            <a:r>
              <a:rPr lang="en-US" dirty="0" smtClean="0"/>
              <a:t>Information privacy for prosumers</a:t>
            </a:r>
          </a:p>
          <a:p>
            <a:pPr lvl="1"/>
            <a:r>
              <a:rPr lang="en-US" dirty="0" smtClean="0"/>
              <a:t>distributed protocol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0" y="1037212"/>
            <a:ext cx="4200939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0" y="3900486"/>
            <a:ext cx="4200940" cy="19722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718838" y="3009452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66966" y="3009452"/>
            <a:ext cx="231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Challenge: Privacy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34" y="1023960"/>
            <a:ext cx="4227357" cy="4960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Information privacy</a:t>
            </a:r>
          </a:p>
          <a:p>
            <a:pPr lvl="1"/>
            <a:r>
              <a:rPr lang="en-US" dirty="0" smtClean="0"/>
              <a:t>leakage </a:t>
            </a:r>
            <a:r>
              <a:rPr lang="en-US" dirty="0"/>
              <a:t>of energy usage patterns to other </a:t>
            </a:r>
            <a:r>
              <a:rPr lang="en-US" dirty="0" smtClean="0"/>
              <a:t>prosumers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nference </a:t>
            </a:r>
            <a:r>
              <a:rPr lang="en-US" dirty="0"/>
              <a:t>of future states </a:t>
            </a:r>
            <a:r>
              <a:rPr lang="en-US" dirty="0" smtClean="0"/>
              <a:t>from prosumer transactions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ransactions </a:t>
            </a:r>
            <a:r>
              <a:rPr lang="en-US" dirty="0"/>
              <a:t>and </a:t>
            </a:r>
            <a:r>
              <a:rPr lang="en-US" dirty="0" smtClean="0"/>
              <a:t>energy usage </a:t>
            </a:r>
            <a:r>
              <a:rPr lang="en-US" dirty="0"/>
              <a:t>data in a transactive microgrid are much </a:t>
            </a:r>
            <a:r>
              <a:rPr lang="en-US" dirty="0" smtClean="0"/>
              <a:t>richer sources </a:t>
            </a:r>
            <a:r>
              <a:rPr lang="en-US" dirty="0"/>
              <a:t>of information than the simple usage data </a:t>
            </a:r>
            <a:r>
              <a:rPr lang="en-US" dirty="0" smtClean="0"/>
              <a:t>collected by </a:t>
            </a:r>
            <a:r>
              <a:rPr lang="en-US" dirty="0"/>
              <a:t>smart meters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04" y="2502332"/>
            <a:ext cx="4253018" cy="16058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035813" y="4108173"/>
            <a:ext cx="0" cy="89103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9093" y="1019695"/>
            <a:ext cx="4286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Example</a:t>
            </a:r>
            <a:r>
              <a:rPr lang="en-US" sz="2000" dirty="0" smtClean="0"/>
              <a:t>: residents leave their house for the evening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499093" y="1728702"/>
            <a:ext cx="367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 smart home decides to sell surplus energy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08018" y="4199747"/>
            <a:ext cx="367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2. smart home posts offer to sell energy future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604704" y="5011268"/>
            <a:ext cx="442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3. other prosumers in the microgrid learn that the residents will not be home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328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Challenge: Privacy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34" y="1023960"/>
            <a:ext cx="4227357" cy="4960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Information privacy</a:t>
            </a:r>
          </a:p>
          <a:p>
            <a:pPr lvl="1"/>
            <a:r>
              <a:rPr lang="en-US" dirty="0" smtClean="0"/>
              <a:t>leakage </a:t>
            </a:r>
            <a:r>
              <a:rPr lang="en-US" dirty="0"/>
              <a:t>of energy usage patterns to other </a:t>
            </a:r>
            <a:r>
              <a:rPr lang="en-US" dirty="0" smtClean="0"/>
              <a:t>prosumers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nference </a:t>
            </a:r>
            <a:r>
              <a:rPr lang="en-US" dirty="0"/>
              <a:t>of future states </a:t>
            </a:r>
            <a:r>
              <a:rPr lang="en-US" dirty="0" smtClean="0"/>
              <a:t>from prosumer transactions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ransactions </a:t>
            </a:r>
            <a:r>
              <a:rPr lang="en-US" dirty="0"/>
              <a:t>and </a:t>
            </a:r>
            <a:r>
              <a:rPr lang="en-US" dirty="0" smtClean="0"/>
              <a:t>energy usage </a:t>
            </a:r>
            <a:r>
              <a:rPr lang="en-US" dirty="0"/>
              <a:t>data in a transactive microgrid are much </a:t>
            </a:r>
            <a:r>
              <a:rPr lang="en-US" dirty="0" smtClean="0"/>
              <a:t>richer sources </a:t>
            </a:r>
            <a:r>
              <a:rPr lang="en-US" dirty="0"/>
              <a:t>of information than the simple usage data </a:t>
            </a:r>
            <a:r>
              <a:rPr lang="en-US" dirty="0" smtClean="0"/>
              <a:t>collected by </a:t>
            </a:r>
            <a:r>
              <a:rPr lang="en-US" dirty="0"/>
              <a:t>smart meters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72" y="1037212"/>
            <a:ext cx="4420028" cy="1972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72" y="3900486"/>
            <a:ext cx="4420028" cy="1972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718838" y="3009452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66966" y="3009452"/>
            <a:ext cx="231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RIAPS: Our </a:t>
            </a:r>
            <a:r>
              <a:rPr lang="en-US" dirty="0" smtClean="0"/>
              <a:t>Baseline System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309775"/>
            <a:ext cx="4127271" cy="26714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471560" y="1151437"/>
            <a:ext cx="4394200" cy="50461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At </a:t>
            </a:r>
            <a:r>
              <a:rPr lang="en-US" dirty="0"/>
              <a:t>the core of the RIAPS vision is </a:t>
            </a:r>
            <a:r>
              <a:rPr lang="en-US" b="1" u="sng" dirty="0"/>
              <a:t>a reusable technology</a:t>
            </a:r>
            <a:r>
              <a:rPr lang="en-US" b="1" dirty="0"/>
              <a:t> </a:t>
            </a:r>
            <a:r>
              <a:rPr lang="en-US" dirty="0"/>
              <a:t>stack to run </a:t>
            </a:r>
            <a:r>
              <a:rPr lang="en-US" b="1" u="sng" dirty="0"/>
              <a:t>Smart Grid software applications</a:t>
            </a:r>
            <a:r>
              <a:rPr lang="en-US" b="1" dirty="0"/>
              <a:t>.</a:t>
            </a:r>
            <a:r>
              <a:rPr lang="en-US" dirty="0"/>
              <a:t> A software platform defines:</a:t>
            </a:r>
          </a:p>
          <a:p>
            <a:pPr lvl="1"/>
            <a:r>
              <a:rPr lang="en-US" dirty="0" smtClean="0"/>
              <a:t>programming </a:t>
            </a:r>
            <a:r>
              <a:rPr lang="en-US" dirty="0"/>
              <a:t>model (for distributed real-time software) on embedded nodes </a:t>
            </a:r>
            <a:r>
              <a:rPr lang="en-US" b="1" u="sng" dirty="0"/>
              <a:t>dispersed throughout the power </a:t>
            </a:r>
            <a:r>
              <a:rPr lang="en-US" b="1" u="sng" dirty="0" smtClean="0"/>
              <a:t>grid</a:t>
            </a:r>
            <a:endParaRPr lang="en-US" b="1" u="sng" dirty="0"/>
          </a:p>
          <a:p>
            <a:pPr lvl="1"/>
            <a:r>
              <a:rPr lang="en-US" dirty="0" smtClean="0"/>
              <a:t>services </a:t>
            </a:r>
            <a:r>
              <a:rPr lang="en-US" dirty="0"/>
              <a:t>(for application management, fault tolerance, security, time synchronization, coordination, etc.)</a:t>
            </a:r>
          </a:p>
          <a:p>
            <a:pPr lvl="1"/>
            <a:r>
              <a:rPr lang="en-US" dirty="0" smtClean="0"/>
              <a:t>development </a:t>
            </a:r>
            <a:r>
              <a:rPr lang="en-US" dirty="0"/>
              <a:t>toolkit (for  building and deploying apps)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8720-E526-BD45-92D7-B4028BF31D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194" name="Picture 2" descr="http://i2.kym-cdn.com/entries/icons/original/000/008/134/nokia-3310-troubleshoot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85652"/>
            <a:ext cx="846499" cy="8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www.att.com/catalog/en/skus/images/samsung-galaxy%20s7-black%20onyx-450x35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25" y="4767560"/>
            <a:ext cx="1580153" cy="12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183565" y="5124553"/>
            <a:ext cx="1880684" cy="5150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4760" y="4527187"/>
            <a:ext cx="110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Device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83073" y="4210080"/>
            <a:ext cx="171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Smart Device:</a:t>
            </a:r>
          </a:p>
          <a:p>
            <a:r>
              <a:rPr lang="en-US" i="1" dirty="0" smtClean="0"/>
              <a:t>App platform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665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PETra</a:t>
            </a:r>
            <a:r>
              <a:rPr lang="en-US" dirty="0" smtClean="0"/>
              <a:t> Trading Platform and </a:t>
            </a:r>
            <a:br>
              <a:rPr lang="en-US" dirty="0" smtClean="0"/>
            </a:br>
            <a:r>
              <a:rPr lang="en-US" dirty="0" smtClean="0"/>
              <a:t>Distributed Ledger Architecture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8647" y="4467807"/>
            <a:ext cx="504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RIAPS Node Participating in </a:t>
            </a:r>
            <a:r>
              <a:rPr lang="en-US" dirty="0" err="1" smtClean="0"/>
              <a:t>PETra</a:t>
            </a:r>
            <a:r>
              <a:rPr lang="en-US" dirty="0" smtClean="0"/>
              <a:t>-Enabled Transactive Energy Market</a:t>
            </a:r>
            <a:endParaRPr 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26" y="4467807"/>
            <a:ext cx="24257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7" y="2652567"/>
            <a:ext cx="4947728" cy="1591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0456" y="2935288"/>
            <a:ext cx="317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node runs the necessary logic to participate in the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PETra</a:t>
            </a:r>
            <a:r>
              <a:rPr lang="en-US" dirty="0" smtClean="0"/>
              <a:t> Trading </a:t>
            </a:r>
            <a:r>
              <a:rPr lang="en-US" dirty="0"/>
              <a:t>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199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Bid Storage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</p:spTree>
    <p:extLst>
      <p:ext uri="{BB962C8B-B14F-4D97-AF65-F5344CB8AC3E}">
        <p14:creationId xmlns:p14="http://schemas.microsoft.com/office/powerpoint/2010/main" val="30729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1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</a:t>
            </a:r>
            <a: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consumption values, </a:t>
            </a: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financial records, and regulatory policies for the microgrid</a:t>
            </a:r>
          </a:p>
        </p:txBody>
      </p:sp>
    </p:spTree>
    <p:extLst>
      <p:ext uri="{BB962C8B-B14F-4D97-AF65-F5344CB8AC3E}">
        <p14:creationId xmlns:p14="http://schemas.microsoft.com/office/powerpoint/2010/main" val="21453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</a:t>
            </a:r>
            <a:r>
              <a:rPr lang="en-US" sz="1800" dirty="0" err="1">
                <a:latin typeface="Verdana" charset="0"/>
                <a:ea typeface="Verdana" charset="0"/>
                <a:cs typeface="Verdana" charset="0"/>
              </a:rPr>
              <a:t>blockchain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grid. </a:t>
            </a:r>
            <a:br>
              <a:rPr lang="en-US" sz="18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It provides the following: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6" name="Shape 338"/>
          <p:cNvSpPr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gradFill>
            <a:gsLst>
              <a:gs pos="0">
                <a:srgbClr val="9DC749"/>
              </a:gs>
              <a:gs pos="100000">
                <a:srgbClr val="D9FF9D"/>
              </a:gs>
            </a:gsLst>
            <a:lin ang="16200000" scaled="0"/>
          </a:gradFill>
          <a:ln w="9525" cap="flat" cmpd="sng">
            <a:solidFill>
              <a:srgbClr val="99B95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339"/>
          <p:cNvSpPr txBox="1"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(Future)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340"/>
          <p:cNvSpPr/>
          <p:nvPr/>
        </p:nvSpPr>
        <p:spPr>
          <a:xfrm>
            <a:off x="6378287" y="3060556"/>
            <a:ext cx="2589667" cy="2651669"/>
          </a:xfrm>
          <a:prstGeom prst="rect">
            <a:avLst/>
          </a:prstGeom>
          <a:solidFill>
            <a:srgbClr val="DCE4CF">
              <a:alpha val="89411"/>
            </a:srgb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2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consumption values, financial records, and regulatory policies for the microgrid</a:t>
            </a:r>
          </a:p>
        </p:txBody>
      </p:sp>
      <p:sp>
        <p:nvSpPr>
          <p:cNvPr id="24" name="Shape 341"/>
          <p:cNvSpPr txBox="1"/>
          <p:nvPr/>
        </p:nvSpPr>
        <p:spPr>
          <a:xfrm>
            <a:off x="6378287" y="3060555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tabilizes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within the </a:t>
            </a: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microgrid </a:t>
            </a:r>
            <a:r>
              <a:rPr lang="en-US" sz="21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it based on the load in the rest of the grid</a:t>
            </a:r>
          </a:p>
        </p:txBody>
      </p:sp>
    </p:spTree>
    <p:extLst>
      <p:ext uri="{BB962C8B-B14F-4D97-AF65-F5344CB8AC3E}">
        <p14:creationId xmlns:p14="http://schemas.microsoft.com/office/powerpoint/2010/main" val="71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" y="1117343"/>
            <a:ext cx="8398907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We introduce </a:t>
            </a:r>
            <a:r>
              <a:rPr lang="en-US" sz="1800" b="1" dirty="0" err="1">
                <a:latin typeface="Verdana" charset="0"/>
                <a:ea typeface="Verdana" charset="0"/>
                <a:cs typeface="Verdana" charset="0"/>
              </a:rPr>
              <a:t>PETra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, a blockchain-based solution that enables consumers to trade energy without sacrificing their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privacy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provides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safety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1" dirty="0">
                <a:latin typeface="Verdana" charset="0"/>
                <a:ea typeface="Verdana" charset="0"/>
                <a:cs typeface="Verdana" charset="0"/>
              </a:rPr>
              <a:t>security</a:t>
            </a: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 for the </a:t>
            </a: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grid. </a:t>
            </a:r>
            <a:br>
              <a:rPr lang="en-US" sz="18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1800" dirty="0" smtClean="0">
                <a:latin typeface="Verdana" charset="0"/>
                <a:ea typeface="Verdana" charset="0"/>
                <a:cs typeface="Verdana" charset="0"/>
              </a:rPr>
              <a:t>It provides the following:</a:t>
            </a:r>
            <a:endParaRPr lang="en-US" sz="18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PETra</a:t>
            </a:r>
            <a:r>
              <a:rPr lang="en-US" dirty="0"/>
              <a:t> Trading Platform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Ledger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49965" y="17604720"/>
            <a:ext cx="1844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latin typeface="Verdana" charset="0"/>
                <a:ea typeface="Verdana" charset="0"/>
                <a:cs typeface="Verdana" charset="0"/>
              </a:rPr>
              <a:t>PETra</a:t>
            </a:r>
            <a:endParaRPr lang="en-US" sz="3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Shape 334"/>
          <p:cNvSpPr/>
          <p:nvPr/>
        </p:nvSpPr>
        <p:spPr>
          <a:xfrm>
            <a:off x="457200" y="2455755"/>
            <a:ext cx="2589667" cy="604800"/>
          </a:xfrm>
          <a:prstGeom prst="rect">
            <a:avLst/>
          </a:prstGeom>
          <a:gradFill>
            <a:gsLst>
              <a:gs pos="0">
                <a:srgbClr val="CA9E42"/>
              </a:gs>
              <a:gs pos="100000">
                <a:srgbClr val="FFD99A"/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335"/>
          <p:cNvSpPr txBox="1"/>
          <p:nvPr/>
        </p:nvSpPr>
        <p:spPr>
          <a:xfrm>
            <a:off x="457199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Bid Storage</a:t>
            </a:r>
          </a:p>
        </p:txBody>
      </p:sp>
      <p:sp>
        <p:nvSpPr>
          <p:cNvPr id="8" name="Shape 336"/>
          <p:cNvSpPr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solidFill>
            <a:srgbClr val="E5DECE">
              <a:alpha val="89411"/>
            </a:srgbClr>
          </a:solidFill>
          <a:ln w="9525" cap="flat" cmpd="sng">
            <a:solidFill>
              <a:srgbClr val="E5DECE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457200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serving as a database for bids, enables prosumers to find trade partners without communicating with all potential partners</a:t>
            </a:r>
          </a:p>
        </p:txBody>
      </p:sp>
      <p:sp>
        <p:nvSpPr>
          <p:cNvPr id="16" name="Shape 338"/>
          <p:cNvSpPr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gradFill>
            <a:gsLst>
              <a:gs pos="0">
                <a:srgbClr val="9DC749"/>
              </a:gs>
              <a:gs pos="100000">
                <a:srgbClr val="D9FF9D"/>
              </a:gs>
            </a:gsLst>
            <a:lin ang="16200000" scaled="0"/>
          </a:gradFill>
          <a:ln w="9525" cap="flat" cmpd="sng">
            <a:solidFill>
              <a:srgbClr val="99B95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339"/>
          <p:cNvSpPr txBox="1"/>
          <p:nvPr/>
        </p:nvSpPr>
        <p:spPr>
          <a:xfrm>
            <a:off x="6378287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(Future)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340"/>
          <p:cNvSpPr/>
          <p:nvPr/>
        </p:nvSpPr>
        <p:spPr>
          <a:xfrm>
            <a:off x="6378287" y="3060556"/>
            <a:ext cx="2589667" cy="2651669"/>
          </a:xfrm>
          <a:prstGeom prst="rect">
            <a:avLst/>
          </a:prstGeom>
          <a:solidFill>
            <a:srgbClr val="DCE4CF">
              <a:alpha val="89411"/>
            </a:srgb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341"/>
          <p:cNvSpPr txBox="1"/>
          <p:nvPr/>
        </p:nvSpPr>
        <p:spPr>
          <a:xfrm>
            <a:off x="6378287" y="3060555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1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tabilizes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within the </a:t>
            </a: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microgrid </a:t>
            </a:r>
            <a:r>
              <a:rPr lang="en-US" sz="21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it based on the load in the rest of the grid</a:t>
            </a:r>
          </a:p>
        </p:txBody>
      </p:sp>
      <p:sp>
        <p:nvSpPr>
          <p:cNvPr id="20" name="Shape 330"/>
          <p:cNvSpPr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gradFill>
            <a:gsLst>
              <a:gs pos="0">
                <a:srgbClr val="D0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F504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31"/>
          <p:cNvSpPr txBox="1"/>
          <p:nvPr/>
        </p:nvSpPr>
        <p:spPr>
          <a:xfrm>
            <a:off x="3399522" y="2455755"/>
            <a:ext cx="2589667" cy="604800"/>
          </a:xfrm>
          <a:prstGeom prst="rect">
            <a:avLst/>
          </a:prstGeom>
          <a:noFill/>
          <a:ln>
            <a:noFill/>
          </a:ln>
        </p:spPr>
        <p:txBody>
          <a:bodyPr lIns="149350" tIns="85325" rIns="149350" bIns="85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</a:t>
            </a:r>
          </a:p>
        </p:txBody>
      </p:sp>
      <p:sp>
        <p:nvSpPr>
          <p:cNvPr id="22" name="Shape 332"/>
          <p:cNvSpPr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solidFill>
            <a:srgbClr val="E7CFCF">
              <a:alpha val="89411"/>
            </a:srgbClr>
          </a:solidFill>
          <a:ln w="9525" cap="flat" cmpd="sng">
            <a:solidFill>
              <a:srgbClr val="E7CF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33"/>
          <p:cNvSpPr txBox="1"/>
          <p:nvPr/>
        </p:nvSpPr>
        <p:spPr>
          <a:xfrm>
            <a:off x="3399522" y="3060556"/>
            <a:ext cx="2589667" cy="2651669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286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stores transactions that specify trades, energy production and consumption values, financial records, and regulatory policies for the microgrid</a:t>
            </a:r>
          </a:p>
        </p:txBody>
      </p:sp>
      <p:sp>
        <p:nvSpPr>
          <p:cNvPr id="25" name="Shape 340"/>
          <p:cNvSpPr/>
          <p:nvPr/>
        </p:nvSpPr>
        <p:spPr>
          <a:xfrm>
            <a:off x="1711234" y="5795080"/>
            <a:ext cx="7322980" cy="9313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rgbClr val="DCE4CF">
                <a:alpha val="89411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334"/>
          <p:cNvSpPr/>
          <p:nvPr/>
        </p:nvSpPr>
        <p:spPr>
          <a:xfrm>
            <a:off x="457199" y="5782554"/>
            <a:ext cx="1254036" cy="931399"/>
          </a:xfrm>
          <a:prstGeom prst="rect">
            <a:avLst/>
          </a:prstGeom>
          <a:gradFill>
            <a:gsLst>
              <a:gs pos="28491">
                <a:srgbClr val="85A4C5"/>
              </a:gs>
              <a:gs pos="10750">
                <a:srgbClr val="6796CF"/>
              </a:gs>
              <a:gs pos="5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>
            <a:solidFill>
              <a:srgbClr val="BB995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337"/>
          <p:cNvSpPr txBox="1"/>
          <p:nvPr/>
        </p:nvSpPr>
        <p:spPr>
          <a:xfrm>
            <a:off x="1828800" y="5843749"/>
            <a:ext cx="7215352" cy="882730"/>
          </a:xfrm>
          <a:prstGeom prst="rect">
            <a:avLst/>
          </a:prstGeom>
          <a:noFill/>
          <a:ln>
            <a:noFill/>
          </a:ln>
        </p:spPr>
        <p:txBody>
          <a:bodyPr lIns="112000" tIns="112000" rIns="149350" bIns="1680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smart meters must be tamper resistant to </a:t>
            </a:r>
            <a:r>
              <a:rPr lang="en-US" sz="2100" dirty="0" smtClean="0"/>
              <a:t>prevent prosumers </a:t>
            </a:r>
            <a:r>
              <a:rPr lang="en-US" sz="2100" dirty="0"/>
              <a:t>from </a:t>
            </a:r>
            <a:r>
              <a:rPr lang="en-US" sz="2100" dirty="0" smtClean="0"/>
              <a:t>“stealing electricity” </a:t>
            </a:r>
            <a:r>
              <a:rPr lang="en-US" sz="2100" dirty="0"/>
              <a:t>by tampering </a:t>
            </a:r>
            <a:r>
              <a:rPr lang="en-US" sz="2100" dirty="0" smtClean="0"/>
              <a:t>with their </a:t>
            </a:r>
            <a:r>
              <a:rPr lang="en-US" sz="2100" dirty="0"/>
              <a:t>meters</a:t>
            </a:r>
            <a:endParaRPr lang="en-US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1039" y="5950459"/>
            <a:ext cx="966355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Smart </a:t>
            </a:r>
            <a:b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21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Meters</a:t>
            </a:r>
            <a:endParaRPr lang="en-US" sz="21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9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PETRA Protocol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6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Electrical Energy Networks are Changing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390" y="1717964"/>
            <a:ext cx="5597237" cy="37509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centralized to </a:t>
            </a:r>
            <a:r>
              <a:rPr lang="en-US" dirty="0" smtClean="0"/>
              <a:t>decentralized and </a:t>
            </a:r>
            <a:r>
              <a:rPr lang="en-US" dirty="0"/>
              <a:t>distributed energy systems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7953" y="3632344"/>
            <a:ext cx="26014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Changing Generation Mix</a:t>
            </a:r>
            <a:endParaRPr lang="en-US" dirty="0"/>
          </a:p>
        </p:txBody>
      </p:sp>
      <p:pic>
        <p:nvPicPr>
          <p:cNvPr id="6146" name="Picture 2" descr="http://www.df-sa.es/wp-content/uploads/2013/03/photovoltaic-solar-cells-1280x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3870797"/>
            <a:ext cx="3059031" cy="17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logs.discovermagazine.com/d-brief/files/2013/04/nuclear-power-pla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82" y="1213026"/>
            <a:ext cx="2987855" cy="199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7325" y="3632344"/>
            <a:ext cx="19283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Transactive Energy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7953" y="4164552"/>
            <a:ext cx="13236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Electric Cars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35949" y="4164552"/>
            <a:ext cx="17604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Decentralization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0795" y="4154400"/>
            <a:ext cx="7248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DER-s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7953" y="4696760"/>
            <a:ext cx="46977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Increasing Complexity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8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71" y="1170695"/>
            <a:ext cx="5327372" cy="4799799"/>
          </a:xfrm>
        </p:spPr>
        <p:txBody>
          <a:bodyPr>
            <a:noAutofit/>
          </a:bodyPr>
          <a:lstStyle/>
          <a:p>
            <a:r>
              <a:rPr lang="en-US" sz="2400" dirty="0" smtClean="0"/>
              <a:t>Billing is performed by the tamper proof smart meters based on the energy prices set by the DSO, the energy trades recorded in the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, and the energy transfer recorded by the smart meter</a:t>
            </a:r>
          </a:p>
          <a:p>
            <a:r>
              <a:rPr lang="en-US" sz="2400" dirty="0" smtClean="0"/>
              <a:t>Regulatory policies are set by the DSO and cannot be changed by anyone else</a:t>
            </a:r>
          </a:p>
          <a:p>
            <a:r>
              <a:rPr lang="en-US" sz="2400" dirty="0" smtClean="0"/>
              <a:t>Prosumers </a:t>
            </a:r>
            <a:r>
              <a:rPr lang="en-US" sz="2400" dirty="0"/>
              <a:t>cannot back out of trades unilaterally, and </a:t>
            </a:r>
            <a:r>
              <a:rPr lang="en-US" sz="2400" dirty="0" smtClean="0"/>
              <a:t>they can be </a:t>
            </a:r>
            <a:r>
              <a:rPr lang="en-US" sz="2400" dirty="0"/>
              <a:t>banned by the </a:t>
            </a:r>
            <a:r>
              <a:rPr lang="en-US" sz="2400" dirty="0" smtClean="0"/>
              <a:t>DSO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66206" y="1113409"/>
            <a:ext cx="3172784" cy="4538688"/>
            <a:chOff x="4817476" y="1101138"/>
            <a:chExt cx="4218689" cy="5585546"/>
          </a:xfrm>
        </p:grpSpPr>
        <p:pic>
          <p:nvPicPr>
            <p:cNvPr id="1030" name="Picture 6" descr="Image result for smart meter sieme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476" y="1101138"/>
              <a:ext cx="4218689" cy="3164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blockcha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476" y="4265155"/>
              <a:ext cx="4218689" cy="242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2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Guarantees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532377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Only </a:t>
            </a:r>
            <a:r>
              <a:rPr lang="en-US" dirty="0"/>
              <a:t>the corresponding smart meter and the DSO may </a:t>
            </a:r>
            <a:r>
              <a:rPr lang="en-US" dirty="0" smtClean="0"/>
              <a:t>gain information </a:t>
            </a:r>
            <a:r>
              <a:rPr lang="en-US" dirty="0"/>
              <a:t>regarding the amount of energy produced, </a:t>
            </a:r>
            <a:r>
              <a:rPr lang="en-US" dirty="0" smtClean="0"/>
              <a:t>consumed, bought</a:t>
            </a:r>
            <a:r>
              <a:rPr lang="en-US" dirty="0"/>
              <a:t>, or sold by a </a:t>
            </a:r>
            <a:r>
              <a:rPr lang="en-US" dirty="0" smtClean="0"/>
              <a:t>prosumer</a:t>
            </a:r>
            <a:endParaRPr lang="en-US" dirty="0"/>
          </a:p>
          <a:p>
            <a:r>
              <a:rPr lang="en-US" dirty="0" smtClean="0"/>
              <a:t>Only </a:t>
            </a:r>
            <a:r>
              <a:rPr lang="en-US" dirty="0"/>
              <a:t>the prosumer may know which bids and asks it </a:t>
            </a:r>
            <a:r>
              <a:rPr lang="en-US" dirty="0" smtClean="0"/>
              <a:t>has posted</a:t>
            </a:r>
            <a:r>
              <a:rPr lang="en-US" dirty="0"/>
              <a:t>, and no one can know who traded energy with </a:t>
            </a:r>
            <a:r>
              <a:rPr lang="en-US" dirty="0" smtClean="0"/>
              <a:t>whom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766206" y="1113409"/>
            <a:ext cx="3172784" cy="4538688"/>
            <a:chOff x="4817476" y="1101138"/>
            <a:chExt cx="4218689" cy="5585546"/>
          </a:xfrm>
        </p:grpSpPr>
        <p:pic>
          <p:nvPicPr>
            <p:cNvPr id="5" name="Picture 6" descr="Image result for smart meter sieme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476" y="1101138"/>
              <a:ext cx="4218689" cy="3164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Image result for blockcha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476" y="4265155"/>
              <a:ext cx="4218689" cy="242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697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039908"/>
            <a:ext cx="5432611" cy="475129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Energy is traded as quantized assets during fixed time </a:t>
            </a:r>
            <a:r>
              <a:rPr lang="en-US" dirty="0" smtClean="0"/>
              <a:t>intervals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b="1" dirty="0" smtClean="0"/>
              <a:t>power</a:t>
            </a:r>
            <a:r>
              <a:rPr lang="en-US" dirty="0"/>
              <a:t>: non-negative amount of power to be </a:t>
            </a:r>
            <a:r>
              <a:rPr lang="en-US" dirty="0" smtClean="0"/>
              <a:t>produced/consumed </a:t>
            </a:r>
            <a:r>
              <a:rPr lang="en-US" dirty="0"/>
              <a:t>(</a:t>
            </a:r>
            <a:r>
              <a:rPr lang="en-US" dirty="0" smtClean="0"/>
              <a:t>for example</a:t>
            </a:r>
            <a:r>
              <a:rPr lang="en-US" dirty="0"/>
              <a:t>, measured in watts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b="1" dirty="0" smtClean="0"/>
              <a:t>start</a:t>
            </a:r>
            <a:r>
              <a:rPr lang="en-US" dirty="0"/>
              <a:t>: first time interval in which energy is to be </a:t>
            </a:r>
            <a:r>
              <a:rPr lang="en-US" dirty="0" smtClean="0"/>
              <a:t>produced/consumed</a:t>
            </a:r>
            <a:endParaRPr lang="en-US" dirty="0"/>
          </a:p>
          <a:p>
            <a:pPr lvl="1"/>
            <a:r>
              <a:rPr lang="en-US" b="1" dirty="0" smtClean="0"/>
              <a:t>end</a:t>
            </a:r>
            <a:r>
              <a:rPr lang="en-US" dirty="0"/>
              <a:t>: last time interval in which energy is to be </a:t>
            </a:r>
            <a:r>
              <a:rPr lang="en-US" dirty="0" smtClean="0"/>
              <a:t>produced/consumed</a:t>
            </a:r>
          </a:p>
          <a:p>
            <a:r>
              <a:rPr lang="en-US" dirty="0" smtClean="0"/>
              <a:t>A prosumer/consumer must withdraw assets from its smart meter before engaging in trading</a:t>
            </a:r>
          </a:p>
          <a:p>
            <a:pPr lvl="1"/>
            <a:r>
              <a:rPr lang="en-US" dirty="0" smtClean="0"/>
              <a:t>selling energy </a:t>
            </a:r>
            <a:r>
              <a:rPr lang="is-IS" dirty="0"/>
              <a:t>→</a:t>
            </a:r>
            <a:r>
              <a:rPr lang="en-US" dirty="0" smtClean="0"/>
              <a:t> production </a:t>
            </a:r>
            <a:r>
              <a:rPr lang="en-US" dirty="0"/>
              <a:t>asset</a:t>
            </a:r>
          </a:p>
          <a:p>
            <a:pPr lvl="1"/>
            <a:r>
              <a:rPr lang="en-US" dirty="0" smtClean="0"/>
              <a:t>buying energy </a:t>
            </a:r>
            <a:r>
              <a:rPr lang="is-IS" dirty="0"/>
              <a:t>→</a:t>
            </a:r>
            <a:r>
              <a:rPr lang="en-US" dirty="0" smtClean="0"/>
              <a:t> consumption asset</a:t>
            </a:r>
            <a:endParaRPr lang="en-US" dirty="0"/>
          </a:p>
        </p:txBody>
      </p:sp>
      <p:pic>
        <p:nvPicPr>
          <p:cNvPr id="4" name="Picture 4" descr="Image result for Energy toke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5" y="1314227"/>
            <a:ext cx="2760915" cy="36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9174"/>
            <a:ext cx="8229600" cy="783770"/>
          </a:xfrm>
        </p:spPr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56447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4921624" cy="4525963"/>
          </a:xfrm>
        </p:spPr>
        <p:txBody>
          <a:bodyPr/>
          <a:lstStyle/>
          <a:p>
            <a:r>
              <a:rPr lang="en-US" dirty="0" smtClean="0"/>
              <a:t>Other assets are financial, which are exchanged after settlement of a trade</a:t>
            </a:r>
          </a:p>
          <a:p>
            <a:r>
              <a:rPr lang="en-US" dirty="0" smtClean="0"/>
              <a:t>All transactions are recorded in the distributed ledger</a:t>
            </a:r>
          </a:p>
          <a:p>
            <a:pPr lvl="1"/>
            <a:r>
              <a:rPr lang="en-US" dirty="0" smtClean="0"/>
              <a:t>auditable</a:t>
            </a:r>
          </a:p>
          <a:p>
            <a:pPr lvl="1"/>
            <a:r>
              <a:rPr lang="en-US" dirty="0" smtClean="0"/>
              <a:t>immutable</a:t>
            </a:r>
            <a:endParaRPr lang="en-US" dirty="0"/>
          </a:p>
        </p:txBody>
      </p:sp>
      <p:pic>
        <p:nvPicPr>
          <p:cNvPr id="2052" name="Picture 4" descr="Image result for Energy toke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5" y="1314227"/>
            <a:ext cx="2760915" cy="36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9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Energy Assets: </a:t>
            </a:r>
            <a:r>
              <a:rPr lang="en-US" sz="3600" dirty="0" err="1" smtClean="0"/>
              <a:t>PETra</a:t>
            </a:r>
            <a:r>
              <a:rPr lang="en-US" sz="3600" dirty="0" smtClean="0"/>
              <a:t> Key </a:t>
            </a:r>
            <a:r>
              <a:rPr lang="en-US" sz="3600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832"/>
            <a:ext cx="4921624" cy="4525963"/>
          </a:xfrm>
        </p:spPr>
        <p:txBody>
          <a:bodyPr/>
          <a:lstStyle/>
          <a:p>
            <a:r>
              <a:rPr lang="en-US" dirty="0" smtClean="0"/>
              <a:t>Other assets are financial, which are exchanged after settlement of a trade</a:t>
            </a:r>
          </a:p>
          <a:p>
            <a:r>
              <a:rPr lang="en-US" dirty="0" smtClean="0"/>
              <a:t>All transactions are recorded in the distributed ledger</a:t>
            </a:r>
          </a:p>
          <a:p>
            <a:pPr lvl="1"/>
            <a:r>
              <a:rPr lang="en-US" dirty="0" smtClean="0"/>
              <a:t>auditable</a:t>
            </a:r>
          </a:p>
          <a:p>
            <a:pPr lvl="1"/>
            <a:r>
              <a:rPr lang="en-US" dirty="0" smtClean="0"/>
              <a:t>immutable</a:t>
            </a:r>
            <a:endParaRPr lang="en-US" dirty="0"/>
          </a:p>
        </p:txBody>
      </p:sp>
      <p:pic>
        <p:nvPicPr>
          <p:cNvPr id="2052" name="Picture 4" descr="Image result for Energy toke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85" y="1314227"/>
            <a:ext cx="2760915" cy="36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2012" y="4824253"/>
            <a:ext cx="7879976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Problem</a:t>
            </a:r>
            <a:r>
              <a:rPr lang="en-US" sz="2400" dirty="0" smtClean="0"/>
              <a:t>: all transactions in the distributed ledger are </a:t>
            </a:r>
            <a:r>
              <a:rPr lang="en-US" sz="2400" u="sng" dirty="0" smtClean="0"/>
              <a:t>public</a:t>
            </a:r>
            <a:r>
              <a:rPr lang="en-US" sz="2400" dirty="0" smtClean="0"/>
              <a:t> and can be traced back to the account holder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93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Anonymous Addresses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232452"/>
            <a:ext cx="5035827" cy="4558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Transactions on </a:t>
            </a:r>
            <a:r>
              <a:rPr lang="en-US" dirty="0" smtClean="0"/>
              <a:t>Bitcoin and similar </a:t>
            </a:r>
            <a:r>
              <a:rPr lang="en-US" dirty="0" err="1" smtClean="0"/>
              <a:t>blockchains</a:t>
            </a:r>
            <a:r>
              <a:rPr lang="en-US" dirty="0" smtClean="0"/>
              <a:t> provide pseudo-anonymity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transaction is associated with the public addresses of the sender and receiver, which enables tracking trades</a:t>
            </a:r>
          </a:p>
          <a:p>
            <a:pPr lvl="1"/>
            <a:r>
              <a:rPr lang="en-US" dirty="0" smtClean="0"/>
              <a:t>anonymous addresses may be created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owever, these addresses can be easily linked to the prosumers’ public addresses as soon as they transfer assets to them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5"/>
          <a:stretch/>
        </p:blipFill>
        <p:spPr bwMode="auto">
          <a:xfrm>
            <a:off x="5527644" y="1492981"/>
            <a:ext cx="3159156" cy="33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5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Anonymous Addresses and Mixing Services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4" y="1176832"/>
            <a:ext cx="4902238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Mixing services such as </a:t>
            </a:r>
            <a:r>
              <a:rPr lang="en-US" dirty="0" err="1"/>
              <a:t>Z</a:t>
            </a:r>
            <a:r>
              <a:rPr lang="en-US" dirty="0" err="1" smtClean="0"/>
              <a:t>erocoin</a:t>
            </a:r>
            <a:r>
              <a:rPr lang="en-US" dirty="0" smtClean="0"/>
              <a:t> and </a:t>
            </a:r>
            <a:r>
              <a:rPr lang="en-US" dirty="0" err="1" smtClean="0"/>
              <a:t>Xim</a:t>
            </a:r>
            <a:r>
              <a:rPr lang="en-US" dirty="0" smtClean="0"/>
              <a:t> use accumulators and Zero Knowledge Proofs to </a:t>
            </a:r>
            <a:r>
              <a:rPr lang="en-US" dirty="0"/>
              <a:t>mix </a:t>
            </a:r>
            <a:r>
              <a:rPr lang="en-US" dirty="0" smtClean="0"/>
              <a:t>transactions from a number addresses together and then record them on the </a:t>
            </a:r>
            <a:r>
              <a:rPr lang="en-US" dirty="0" err="1" smtClean="0"/>
              <a:t>blockchain</a:t>
            </a:r>
            <a:endParaRPr lang="en-US" dirty="0" smtClean="0"/>
          </a:p>
          <a:p>
            <a:r>
              <a:rPr lang="en-US" dirty="0" smtClean="0"/>
              <a:t>Due to this, it is not possible to identify the individual senders and link them to the anonymous addresses on the output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PETra</a:t>
            </a:r>
            <a:r>
              <a:rPr lang="en-US" dirty="0" smtClean="0"/>
              <a:t>, we build on such a mixing service and use it to provide anonymity for trading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06" y="1958008"/>
            <a:ext cx="578678" cy="57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05" y="1945346"/>
            <a:ext cx="578678" cy="57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04" y="1958008"/>
            <a:ext cx="578678" cy="578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1301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prosumer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86754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prosumer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1969" y="1629022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prosumer 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83" y="2954133"/>
            <a:ext cx="1021522" cy="10215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23058" y="3387311"/>
            <a:ext cx="151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mixing service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2"/>
            <a:endCxn id="8" idx="0"/>
          </p:cNvCxnSpPr>
          <p:nvPr/>
        </p:nvCxnSpPr>
        <p:spPr>
          <a:xfrm>
            <a:off x="5700645" y="2536686"/>
            <a:ext cx="121919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>
            <a:off x="6919844" y="2524024"/>
            <a:ext cx="0" cy="430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 flipH="1">
            <a:off x="6919844" y="2536686"/>
            <a:ext cx="121919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68502" y="4893708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dirty="0" smtClean="0"/>
              <a:t>address 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413113" y="4338048"/>
            <a:ext cx="578678" cy="578678"/>
            <a:chOff x="5466121" y="4377804"/>
            <a:chExt cx="578678" cy="57867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30505" y="4355376"/>
            <a:ext cx="578678" cy="578678"/>
            <a:chOff x="5466121" y="4377804"/>
            <a:chExt cx="578678" cy="57867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49704" y="4340745"/>
            <a:ext cx="578678" cy="578678"/>
            <a:chOff x="5466121" y="4377804"/>
            <a:chExt cx="578678" cy="57867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121" y="4377804"/>
              <a:ext cx="578678" cy="57867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610089" y="439513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?</a:t>
              </a:r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310244" y="4893708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smtClean="0"/>
              <a:t>address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46462" y="4916726"/>
            <a:ext cx="127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anonymous</a:t>
            </a:r>
            <a:br>
              <a:rPr lang="en-US" dirty="0" smtClean="0"/>
            </a:br>
            <a:r>
              <a:rPr lang="en-US" dirty="0" smtClean="0"/>
              <a:t>address 3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8" idx="2"/>
          </p:cNvCxnSpPr>
          <p:nvPr/>
        </p:nvCxnSpPr>
        <p:spPr>
          <a:xfrm flipH="1">
            <a:off x="5702452" y="3975655"/>
            <a:ext cx="1217392" cy="33588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2"/>
            <a:endCxn id="25" idx="0"/>
          </p:cNvCxnSpPr>
          <p:nvPr/>
        </p:nvCxnSpPr>
        <p:spPr>
          <a:xfrm>
            <a:off x="6919844" y="3975655"/>
            <a:ext cx="663" cy="39704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</p:cNvCxnSpPr>
          <p:nvPr/>
        </p:nvCxnSpPr>
        <p:spPr>
          <a:xfrm>
            <a:off x="6919844" y="3975655"/>
            <a:ext cx="1219862" cy="3559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2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Trading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06" y="1810872"/>
            <a:ext cx="8669925" cy="17570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5590" y="4378659"/>
            <a:ext cx="79486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DSO regulates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using pricing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and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limiting asset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withdrawals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Tracking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anonymous energy assets enables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enforcing </a:t>
            </a:r>
            <a:br>
              <a:rPr lang="en-US" dirty="0">
                <a:latin typeface="Verdana" charset="0"/>
                <a:ea typeface="Verdana" charset="0"/>
                <a:cs typeface="Verdana" charset="0"/>
              </a:rPr>
            </a:br>
            <a:r>
              <a:rPr lang="en-US" dirty="0">
                <a:latin typeface="Verdana" charset="0"/>
                <a:ea typeface="Verdana" charset="0"/>
                <a:cs typeface="Verdana" charset="0"/>
              </a:rPr>
              <a:t>safety requirements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without violating prosumer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26082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PETra</a:t>
            </a:r>
            <a:r>
              <a:rPr lang="en-US" sz="3600" dirty="0" smtClean="0"/>
              <a:t> Implementation 2.0 (DSO as Mixer)</a:t>
            </a:r>
            <a:endParaRPr lang="en-US" sz="36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6" y="1188523"/>
            <a:ext cx="8697816" cy="31004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164" y="4593808"/>
            <a:ext cx="79486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DSO regulates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using pricing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and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limiting asset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withdrawals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Tracking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anonymous energy assets enables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enforcing </a:t>
            </a:r>
            <a:br>
              <a:rPr lang="en-US" dirty="0">
                <a:latin typeface="Verdana" charset="0"/>
                <a:ea typeface="Verdana" charset="0"/>
                <a:cs typeface="Verdana" charset="0"/>
              </a:rPr>
            </a:br>
            <a:r>
              <a:rPr lang="en-US" dirty="0">
                <a:latin typeface="Verdana" charset="0"/>
                <a:ea typeface="Verdana" charset="0"/>
                <a:cs typeface="Verdana" charset="0"/>
              </a:rPr>
              <a:t>safety requirements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without violating prosumer 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20543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Evaluation (since the paper was written)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435" y="1093694"/>
            <a:ext cx="3879941" cy="4541815"/>
          </a:xfrm>
        </p:spPr>
        <p:txBody>
          <a:bodyPr>
            <a:normAutofit/>
          </a:bodyPr>
          <a:lstStyle/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We used real-world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energy production / consumption </a:t>
            </a: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data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from </a:t>
            </a: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a German microgrid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We deployed our system on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 </a:t>
            </a: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private Ethereum network 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90% of trades were closed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within </a:t>
            </a: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23 seconds or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less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79" y="938980"/>
            <a:ext cx="5094097" cy="2631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63" y="3588158"/>
            <a:ext cx="4877867" cy="22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Decentralization is the </a:t>
            </a:r>
            <a:br>
              <a:rPr lang="en-US" dirty="0" smtClean="0"/>
            </a:br>
            <a:r>
              <a:rPr lang="en-US" dirty="0" smtClean="0"/>
              <a:t>Big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" y="1191757"/>
            <a:ext cx="4648756" cy="1495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72" y="1037212"/>
            <a:ext cx="4420028" cy="1972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72" y="3900486"/>
            <a:ext cx="4420028" cy="19722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39539" y="3009452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69742" y="3009452"/>
            <a:ext cx="2294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7224" y="2816829"/>
            <a:ext cx="4491064" cy="298418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Information privacy</a:t>
            </a:r>
          </a:p>
          <a:p>
            <a:pPr lvl="1"/>
            <a:r>
              <a:rPr lang="en-US" sz="2000" dirty="0" smtClean="0"/>
              <a:t>energy assets, anonymous addresses, and mixing services</a:t>
            </a:r>
          </a:p>
          <a:p>
            <a:r>
              <a:rPr lang="en-US" sz="2400" dirty="0" smtClean="0"/>
              <a:t>Assuring integrity and auditability of finalized transactions</a:t>
            </a:r>
          </a:p>
          <a:p>
            <a:pPr lvl="1"/>
            <a:r>
              <a:rPr lang="en-US" sz="2000" dirty="0" smtClean="0"/>
              <a:t>distributed ledger and tamper proof smart meters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18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Energy Networks</a:t>
            </a:r>
            <a:endParaRPr lang="en-US" dirty="0"/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Traditional networks with transmission system operators, distribution system operators, and radial distribution systems to communities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805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microgrids with tightly integrated distributed energy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21178" y="956280"/>
            <a:ext cx="3311611" cy="513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Clr>
                <a:srgbClr val="0E1C58"/>
              </a:buClr>
              <a:buSzPct val="101818"/>
              <a:buFont typeface="Arial"/>
              <a:buChar char="•"/>
            </a:pPr>
            <a:r>
              <a:rPr lang="en-US" sz="224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Advantages of decentralization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cyber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physical reliability by removing single point of failures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/>
              <a:t>f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aster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decision making by avoiding network penalties due to round-trip </a:t>
            </a: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the cloud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improved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</a:p>
          <a:p>
            <a:pPr marL="512763" lvl="1" indent="-285750">
              <a:spcBef>
                <a:spcPts val="600"/>
              </a:spcBef>
              <a:buClr>
                <a:srgbClr val="0E1C58"/>
              </a:buClr>
              <a:buSzPct val="98000"/>
              <a:buFont typeface="Arial"/>
              <a:buChar char="–"/>
            </a:pPr>
            <a:r>
              <a:rPr lang="en-US" sz="1960" dirty="0" smtClean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better </a:t>
            </a: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integration with </a:t>
            </a:r>
            <a:b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60" dirty="0">
                <a:solidFill>
                  <a:srgbClr val="0E1C58"/>
                </a:solidFill>
                <a:latin typeface="Calibri"/>
                <a:ea typeface="Calibri"/>
                <a:cs typeface="Calibri"/>
                <a:sym typeface="Calibri"/>
              </a:rPr>
              <a:t>hierarchical control systems </a:t>
            </a:r>
          </a:p>
          <a:p>
            <a:pPr marL="342900" lvl="0" indent="-342900">
              <a:spcBef>
                <a:spcPts val="600"/>
              </a:spcBef>
              <a:buClr>
                <a:srgbClr val="0E1C58"/>
              </a:buClr>
              <a:buSzPct val="101818"/>
            </a:pPr>
            <a:endParaRPr lang="en-US" sz="2240" dirty="0">
              <a:solidFill>
                <a:srgbClr val="0E1C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3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Energy Networks</a:t>
            </a:r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7273132" y="1645587"/>
            <a:ext cx="1647592" cy="25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ight Arrow 15"/>
          <p:cNvSpPr/>
          <p:nvPr/>
        </p:nvSpPr>
        <p:spPr>
          <a:xfrm>
            <a:off x="5519726" y="2478941"/>
            <a:ext cx="1399482" cy="613317"/>
          </a:xfrm>
          <a:prstGeom prst="rightArrow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5413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microgrids with tightly integrated distributed energy resources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Traditional networks with transmission system operators, distribution system operators, and radial distribution systems to communities</a:t>
            </a:r>
          </a:p>
        </p:txBody>
      </p:sp>
    </p:spTree>
    <p:extLst>
      <p:ext uri="{BB962C8B-B14F-4D97-AF65-F5344CB8AC3E}">
        <p14:creationId xmlns:p14="http://schemas.microsoft.com/office/powerpoint/2010/main" val="217109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of Decentralization</a:t>
            </a:r>
            <a:endParaRPr lang="en-US" dirty="0"/>
          </a:p>
        </p:txBody>
      </p:sp>
      <p:pic>
        <p:nvPicPr>
          <p:cNvPr id="13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r="64668" b="10154"/>
          <a:stretch/>
        </p:blipFill>
        <p:spPr>
          <a:xfrm>
            <a:off x="551669" y="1628860"/>
            <a:ext cx="1578215" cy="254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34583" r="34211" b="10994"/>
          <a:stretch/>
        </p:blipFill>
        <p:spPr>
          <a:xfrm>
            <a:off x="3738445" y="1694618"/>
            <a:ext cx="1393903" cy="2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442117" y="2565170"/>
            <a:ext cx="947853" cy="613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hape 157" descr="https://cdn-images-1.medium.com/max/800/1*nnpzTe1hx74WKICL3Gj34A.jpeg"/>
          <p:cNvPicPr preferRelativeResize="0"/>
          <p:nvPr/>
        </p:nvPicPr>
        <p:blipFill rotWithShape="1">
          <a:blip r:embed="rId3">
            <a:alphaModFix/>
          </a:blip>
          <a:srcRect l="65549" b="11337"/>
          <a:stretch/>
        </p:blipFill>
        <p:spPr>
          <a:xfrm>
            <a:off x="7273132" y="1645587"/>
            <a:ext cx="1647592" cy="256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ight Arrow 15"/>
          <p:cNvSpPr/>
          <p:nvPr/>
        </p:nvSpPr>
        <p:spPr>
          <a:xfrm>
            <a:off x="5519726" y="2478941"/>
            <a:ext cx="1399482" cy="613317"/>
          </a:xfrm>
          <a:prstGeom prst="rightArrow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5413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transactive microgrids with limited role of distribution system operators</a:t>
            </a:r>
            <a:endParaRPr lang="en-US" sz="1600" i="1" dirty="0"/>
          </a:p>
          <a:p>
            <a:pPr algn="ctr"/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20105" y="4522888"/>
            <a:ext cx="2851247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Network of distribution feeders with some microgrids with tightly integrated distributed energy resources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97" y="4522888"/>
            <a:ext cx="2851247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Traditional networks with transmission system operators, distribution system operators, and radial distribution systems to communities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797" y="6084932"/>
            <a:ext cx="8961863" cy="676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000" dirty="0" smtClean="0"/>
              <a:t>This trend of decentralization can be seen around many other cyber-physical system applications, for example: smart manufacturing, smart cities, etc.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35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516" y="833427"/>
            <a:ext cx="8229600" cy="18358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Smart Homes with Production and Delayed Consumption Capability are the Key to this New Trend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015"/>
            <a:ext cx="9170632" cy="40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Homes </a:t>
            </a:r>
            <a:r>
              <a:rPr lang="is-IS" dirty="0"/>
              <a:t>→</a:t>
            </a:r>
            <a:r>
              <a:rPr lang="en-US" dirty="0" smtClean="0"/>
              <a:t> Smart Prosumers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44"/>
            <a:ext cx="4420028" cy="197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218"/>
            <a:ext cx="4420028" cy="197224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210014" y="2915184"/>
            <a:ext cx="0" cy="8910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7064" y="2915184"/>
            <a:ext cx="225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Exchange</a:t>
            </a:r>
          </a:p>
          <a:p>
            <a:r>
              <a:rPr lang="en-US" dirty="0" smtClean="0"/>
              <a:t>Reduces Dependence on the Grid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2944"/>
            <a:ext cx="4195270" cy="2767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13" y="3806218"/>
            <a:ext cx="3714057" cy="2086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28330" y="3752432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typical generation and consumption </a:t>
            </a:r>
            <a:r>
              <a:rPr lang="en-US" sz="1400" dirty="0" smtClean="0"/>
              <a:t>profile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929" y="911555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752431"/>
            <a:ext cx="18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Participant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CPSWorkshopDub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JobTalk_old</Template>
  <TotalTime>2533</TotalTime>
  <Words>1470</Words>
  <Application>Microsoft Office PowerPoint</Application>
  <PresentationFormat>On-screen Show (4:3)</PresentationFormat>
  <Paragraphs>182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Verdana</vt:lpstr>
      <vt:lpstr>MicrosoftCPSWorkshopDubey</vt:lpstr>
      <vt:lpstr>Providing Privacy, Safety, and Security  in IoT-Based Transactive Energy Systems using Distributed Ledgers </vt:lpstr>
      <vt:lpstr>Electrical Energy Networks are Changing</vt:lpstr>
      <vt:lpstr>Decentralization is the  Big Trend</vt:lpstr>
      <vt:lpstr>The Evolution of Energy Networks</vt:lpstr>
      <vt:lpstr>The Evolution of Energy Networks</vt:lpstr>
      <vt:lpstr>The Evolution of Energy Networks</vt:lpstr>
      <vt:lpstr>Trend of Decentralization</vt:lpstr>
      <vt:lpstr>Smart Homes with Production and Delayed Consumption Capability are the Key to this New Trend</vt:lpstr>
      <vt:lpstr>Smart Homes → Smart Prosumers</vt:lpstr>
      <vt:lpstr>Transactive Energy </vt:lpstr>
      <vt:lpstr>Focus Challenge: Privacy</vt:lpstr>
      <vt:lpstr>Focus Challenge: Privacy</vt:lpstr>
      <vt:lpstr>RIAPS: Our Baseline System Model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PETra Trading Platform and  Distributed Ledger Architecture</vt:lpstr>
      <vt:lpstr>The PETRA Protocol</vt:lpstr>
      <vt:lpstr>Security Assumptions</vt:lpstr>
      <vt:lpstr>Privacy Guarantees</vt:lpstr>
      <vt:lpstr>Energy Assets: PETra Key Concept</vt:lpstr>
      <vt:lpstr>Energy Assets: PETra Key Concept</vt:lpstr>
      <vt:lpstr>Energy Assets: PETra Key Concept</vt:lpstr>
      <vt:lpstr>Anonymous Addresses</vt:lpstr>
      <vt:lpstr>Anonymous Addresses and Mixing Services</vt:lpstr>
      <vt:lpstr>Full Trading Workflow</vt:lpstr>
      <vt:lpstr>PETra Implementation 2.0 (DSO as Mixer)</vt:lpstr>
      <vt:lpstr>Evaluation (since the paper was written)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</cp:lastModifiedBy>
  <cp:revision>589</cp:revision>
  <cp:lastPrinted>2016-02-14T23:03:40Z</cp:lastPrinted>
  <dcterms:created xsi:type="dcterms:W3CDTF">2016-02-12T23:39:17Z</dcterms:created>
  <dcterms:modified xsi:type="dcterms:W3CDTF">2017-10-19T11:27:18Z</dcterms:modified>
</cp:coreProperties>
</file>